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4" r:id="rId4"/>
    <p:sldId id="274" r:id="rId5"/>
    <p:sldId id="275" r:id="rId6"/>
    <p:sldId id="276" r:id="rId7"/>
    <p:sldId id="259" r:id="rId8"/>
    <p:sldId id="272" r:id="rId9"/>
    <p:sldId id="266" r:id="rId10"/>
    <p:sldId id="267" r:id="rId11"/>
    <p:sldId id="269" r:id="rId12"/>
    <p:sldId id="268" r:id="rId13"/>
    <p:sldId id="270" r:id="rId14"/>
    <p:sldId id="273" r:id="rId15"/>
    <p:sldId id="265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43"/>
  </p:normalViewPr>
  <p:slideViewPr>
    <p:cSldViewPr snapToGrid="0" snapToObjects="1">
      <p:cViewPr varScale="1">
        <p:scale>
          <a:sx n="78" d="100"/>
          <a:sy n="78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FAA76-137C-8949-8384-5298AB856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B0AF00-EC6B-BD43-BA9F-38053D2A5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02C7F2-8B03-0444-B206-72CC211E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34D6C5-564E-6247-869A-3941447C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F669DE-0E5E-C446-981D-A99E9EB6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3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4405D-3E85-C74A-8EB4-78B1E985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F6A6C4-8A8F-284A-BCE9-05225733B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9C7D76-4698-8945-B61E-924B44FA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58C0E2-DC95-2644-A89F-7A33DE79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28D61F-BB6B-E24C-A5C4-EAF6E57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4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4D06936-9CB8-8842-9F53-0C04967A4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F81D85-9862-B541-A078-10A701AAF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77B2B2-824D-1847-B949-C15FF8B9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7FC68C-B8C5-6F42-BDC9-7636B407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E91708-6375-434F-AECD-C9223591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4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218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254347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B43E2-4EFB-9D40-A72D-EDCE41B5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5A1631-DA22-5C41-9D72-4F84236B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91618B-6E48-1243-944A-4A6EA7C6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A8115B-3E31-6947-9406-E9E8FEED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0D92F-9E41-B24E-9E35-39579F15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48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35337-C6C4-A64B-88A9-0BCAAA71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928BC-065D-E249-8993-CAE7BFEB4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EF8EA8-1B1F-D14E-AA2D-0628B515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737DF8-75EB-D94D-9C79-99B4E782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EBD2D-1628-7A4F-8694-D46632C0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62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5C224D-A749-2046-88D1-F1EC57CC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2C5423-2C6E-9341-9730-5FDF309B0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B0A9A8-6971-AF4C-AE9A-A810DD9C5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F3E847-2452-A842-ABCB-F9E52755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88C0EB-9A24-C645-9939-590824AD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D8D2F-9946-6F40-8155-5EA8EEB3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0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3993B-95B8-8448-98F6-723DADF8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1F2A14-6E9C-D744-969C-D6D6FC103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C93941-BEBA-8843-AF96-307AF5690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71679E-75BF-AA44-A9F4-F7473EE8E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FFDFEA-F1E2-9B4E-8EC3-696BBB7CF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E7E3025-C799-C14B-BF3C-706C9118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408E6A-2DCA-434A-B470-70A2ED0E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2CA2454-8AA8-DC48-9991-A2A5B131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13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338920-6C42-5A41-A8CA-292AE350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1196B25-99ED-6E45-995B-F31CD5D1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F2B804-538C-A14D-8AC8-577DA906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4CB9D9-B531-F74B-8D3D-928AC935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6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DF5852-DC8C-234A-ADA0-A5A9D2DA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4FFBD9-285C-EA4C-87D0-9B9F5C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1CC41F-C216-6242-A87D-0E37B57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50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BB9D6E-73CD-4A40-9350-672664FA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F1B607-9DBA-F44F-B498-BD7E5636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1F8441-761C-3F45-8A57-B16187CE9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6C3819-26D8-8C4C-9EFB-D336D105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E04ADD-1590-AD4F-A64E-5B314ED5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3E409A-5E31-4A4B-A9AF-A1BAA631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47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AAAA0-64B8-9C4E-8316-2A61BE1F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D8CDDCD-93C3-784E-925B-3A177D79C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AC6E26-F7B2-DE4B-91CE-A2D4B5FA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3DA1FA-9A8D-684A-BFB7-67FAFA1B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7D1BB6-F5C4-4945-995F-ACA54B99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B54211-07D8-4846-A275-42AB9896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61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573547-DBF7-9542-9D95-CE759815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871575-7206-B243-90CA-B998D8C54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20FEF-E814-E74E-B056-C035DC75E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12022-F48C-F246-A222-9FB293F88A92}" type="datetimeFigureOut">
              <a:rPr lang="it-IT" smtClean="0"/>
              <a:t>13/05/2025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53D823-C2B2-AF4C-B6EA-CF260234B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DCD11C-FED0-8F44-94C0-7EAFA6538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D6BA1-08B8-BE45-8397-514F20CB4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24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eatrice.pranzetti@studio.unibo.it" TargetMode="External"/><Relationship Id="rId2" Type="http://schemas.openxmlformats.org/officeDocument/2006/relationships/hyperlink" Target="mailto:elisa.carati2@studio.unibo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tonia.parmeggiani@unibo.it" TargetMode="External"/><Relationship Id="rId5" Type="http://schemas.openxmlformats.org/officeDocument/2006/relationships/hyperlink" Target="mailto:anna.levarlet@studio.unibo.it" TargetMode="External"/><Relationship Id="rId4" Type="http://schemas.openxmlformats.org/officeDocument/2006/relationships/hyperlink" Target="mailto:thiago.piffanelli@studio.unibo.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24E549-6000-5E4A-B759-7D0D73A44DF4}"/>
              </a:ext>
            </a:extLst>
          </p:cNvPr>
          <p:cNvSpPr txBox="1"/>
          <p:nvPr/>
        </p:nvSpPr>
        <p:spPr>
          <a:xfrm>
            <a:off x="1726016" y="2778236"/>
            <a:ext cx="873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thelas" panose="02000503000000020003" pitchFamily="2" charset="77"/>
                <a:cs typeface="Big Caslon Medium" panose="02000603090000020003" pitchFamily="2" charset="-79"/>
              </a:rPr>
              <a:t>SCUOLA DI SPECIALIZZAZIONE</a:t>
            </a:r>
          </a:p>
          <a:p>
            <a:pPr algn="ctr"/>
            <a:r>
              <a:rPr lang="it-IT" sz="4400" dirty="0">
                <a:latin typeface="Athelas" panose="02000503000000020003" pitchFamily="2" charset="77"/>
                <a:cs typeface="Big Caslon Medium" panose="02000603090000020003" pitchFamily="2" charset="-79"/>
              </a:rPr>
              <a:t>NEUROPSICHIATRIA INFANTILE</a:t>
            </a:r>
            <a:endParaRPr lang="it-IT" sz="4000" dirty="0">
              <a:latin typeface="Athelas" panose="02000503000000020003" pitchFamily="2" charset="77"/>
              <a:cs typeface="Big Caslon Medium" panose="02000603090000020003" pitchFamily="2" charset="-79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C2FC267-05DA-F34B-BA38-F873E0104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3" r="1" b="6223"/>
          <a:stretch/>
        </p:blipFill>
        <p:spPr>
          <a:xfrm>
            <a:off x="4281698" y="2"/>
            <a:ext cx="7910302" cy="197276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679896E-12DB-D34F-A411-582CF90F6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34" r="-2" b="24"/>
          <a:stretch/>
        </p:blipFill>
        <p:spPr>
          <a:xfrm>
            <a:off x="20" y="4861462"/>
            <a:ext cx="7860129" cy="1996535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E3515B7-D54C-2343-A135-912458CB9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62" y="29027"/>
            <a:ext cx="2616200" cy="6223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E1FF16B-0DB0-9848-AA78-38360BB26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0" y="53850"/>
            <a:ext cx="1642348" cy="10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78D420-154A-7B4F-86B7-B3300867A79D}"/>
              </a:ext>
            </a:extLst>
          </p:cNvPr>
          <p:cNvSpPr/>
          <p:nvPr/>
        </p:nvSpPr>
        <p:spPr>
          <a:xfrm>
            <a:off x="2907792" y="219093"/>
            <a:ext cx="637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Schema rotazioni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9A023DC-C7CC-BC46-93F7-98653CFD1EE3}"/>
              </a:ext>
            </a:extLst>
          </p:cNvPr>
          <p:cNvGrpSpPr/>
          <p:nvPr/>
        </p:nvGrpSpPr>
        <p:grpSpPr>
          <a:xfrm>
            <a:off x="242881" y="1261125"/>
            <a:ext cx="4645028" cy="5174778"/>
            <a:chOff x="3773481" y="1261125"/>
            <a:chExt cx="4645028" cy="517477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8707EC9-15B9-5749-9981-25AF36FBE6BF}"/>
                </a:ext>
              </a:extLst>
            </p:cNvPr>
            <p:cNvGrpSpPr/>
            <p:nvPr/>
          </p:nvGrpSpPr>
          <p:grpSpPr>
            <a:xfrm>
              <a:off x="3773481" y="1261125"/>
              <a:ext cx="4645028" cy="5174778"/>
              <a:chOff x="3773481" y="1261125"/>
              <a:chExt cx="4645028" cy="5174778"/>
            </a:xfrm>
          </p:grpSpPr>
          <p:sp>
            <p:nvSpPr>
              <p:cNvPr id="3" name="Rettangolo con angoli arrotondati 2">
                <a:extLst>
                  <a:ext uri="{FF2B5EF4-FFF2-40B4-BE49-F238E27FC236}">
                    <a16:creationId xmlns:a16="http://schemas.microsoft.com/office/drawing/2014/main" id="{38E0D985-2BC8-2B44-B08A-4B2FF65C58FA}"/>
                  </a:ext>
                </a:extLst>
              </p:cNvPr>
              <p:cNvSpPr/>
              <p:nvPr/>
            </p:nvSpPr>
            <p:spPr>
              <a:xfrm>
                <a:off x="4021136" y="1261125"/>
                <a:ext cx="4149725" cy="85809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1° anno:</a:t>
                </a:r>
              </a:p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Tronco comune</a:t>
                </a:r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, centro DNA,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neurologia pediatrica</a:t>
                </a:r>
              </a:p>
            </p:txBody>
          </p:sp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A26E2713-3481-5844-B18C-9CFBB20CFF9F}"/>
                  </a:ext>
                </a:extLst>
              </p:cNvPr>
              <p:cNvSpPr/>
              <p:nvPr/>
            </p:nvSpPr>
            <p:spPr>
              <a:xfrm>
                <a:off x="3773484" y="2590502"/>
                <a:ext cx="4645025" cy="1117898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2°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Psicopatologia infanzia e adolescenza,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DNA, centro autismo,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neurologia pediatrica</a:t>
                </a:r>
              </a:p>
            </p:txBody>
          </p:sp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85D72382-CA26-8E49-BA2A-F2800B6AD8FB}"/>
                  </a:ext>
                </a:extLst>
              </p:cNvPr>
              <p:cNvSpPr/>
              <p:nvPr/>
            </p:nvSpPr>
            <p:spPr>
              <a:xfrm>
                <a:off x="3773481" y="4176489"/>
                <a:ext cx="4645024" cy="959164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3°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NPIA territoriale, neurologia pediatrica,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DNA, psicopatologia infanzia e adolescenza</a:t>
                </a:r>
              </a:p>
            </p:txBody>
          </p:sp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472284F4-96FC-2B46-8E71-A6584E59CD7D}"/>
                  </a:ext>
                </a:extLst>
              </p:cNvPr>
              <p:cNvSpPr/>
              <p:nvPr/>
            </p:nvSpPr>
            <p:spPr>
              <a:xfrm>
                <a:off x="4237035" y="5619308"/>
                <a:ext cx="3717926" cy="816595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4°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Esperienze fuori rete 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Servizi di indirizzo </a:t>
                </a:r>
              </a:p>
            </p:txBody>
          </p:sp>
        </p:grpSp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3A453E80-9513-2B43-BE40-240B666EF742}"/>
                </a:ext>
              </a:extLst>
            </p:cNvPr>
            <p:cNvCxnSpPr>
              <a:cxnSpLocks/>
              <a:stCxn id="3" idx="2"/>
              <a:endCxn id="11" idx="0"/>
            </p:cNvCxnSpPr>
            <p:nvPr/>
          </p:nvCxnSpPr>
          <p:spPr>
            <a:xfrm flipH="1">
              <a:off x="6095997" y="2119217"/>
              <a:ext cx="2" cy="47128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C63D2A27-3814-654F-AEFA-464201841A03}"/>
                </a:ext>
              </a:extLst>
            </p:cNvPr>
            <p:cNvCxnSpPr/>
            <p:nvPr/>
          </p:nvCxnSpPr>
          <p:spPr>
            <a:xfrm flipH="1">
              <a:off x="6095992" y="3692832"/>
              <a:ext cx="1" cy="4836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2AE770D5-FA0D-A84C-9E59-DDA9F6EC0A84}"/>
                </a:ext>
              </a:extLst>
            </p:cNvPr>
            <p:cNvCxnSpPr/>
            <p:nvPr/>
          </p:nvCxnSpPr>
          <p:spPr>
            <a:xfrm flipH="1">
              <a:off x="6095983" y="5113219"/>
              <a:ext cx="1" cy="4836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3A07D6-7888-5D45-890A-77BBA264144A}"/>
              </a:ext>
            </a:extLst>
          </p:cNvPr>
          <p:cNvSpPr txBox="1"/>
          <p:nvPr/>
        </p:nvSpPr>
        <p:spPr>
          <a:xfrm>
            <a:off x="5665932" y="1242054"/>
            <a:ext cx="609777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thelas" panose="02000503000000020003" pitchFamily="2" charset="77"/>
              </a:rPr>
              <a:t>Tronco comune</a:t>
            </a:r>
            <a:r>
              <a:rPr lang="it-IT" dirty="0">
                <a:latin typeface="Athelas" panose="02000503000000020003" pitchFamily="2" charset="77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</a:rPr>
              <a:t>UO Neonatologia – S. Orsola,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</a:rPr>
              <a:t>UO Pediatria d’Urgenza – S. Orsola,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</a:rPr>
              <a:t>UO Neuroradiologia pediatrica – S. Orsola e Bellaria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</a:rPr>
              <a:t>UO Clinica Neurologica – Bellaria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</a:rPr>
              <a:t>SPDC – </a:t>
            </a:r>
            <a:r>
              <a:rPr lang="it-IT" dirty="0" err="1">
                <a:latin typeface="Athelas" panose="02000503000000020003" pitchFamily="2" charset="77"/>
              </a:rPr>
              <a:t>Osp</a:t>
            </a:r>
            <a:r>
              <a:rPr lang="it-IT" dirty="0">
                <a:latin typeface="Athelas" panose="02000503000000020003" pitchFamily="2" charset="77"/>
              </a:rPr>
              <a:t>. Maggiore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</a:rPr>
              <a:t>UO Medicina riabilitativa Infantile – S. Isaia</a:t>
            </a:r>
          </a:p>
          <a:p>
            <a:pPr lvl="1"/>
            <a:endParaRPr lang="it-IT" sz="2400" dirty="0">
              <a:solidFill>
                <a:schemeClr val="bg2">
                  <a:lumMod val="50000"/>
                </a:schemeClr>
              </a:solidFill>
              <a:latin typeface="Athelas" panose="02000503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234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78D420-154A-7B4F-86B7-B3300867A79D}"/>
              </a:ext>
            </a:extLst>
          </p:cNvPr>
          <p:cNvSpPr/>
          <p:nvPr/>
        </p:nvSpPr>
        <p:spPr>
          <a:xfrm>
            <a:off x="2907792" y="219093"/>
            <a:ext cx="637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Schema rotazioni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9A023DC-C7CC-BC46-93F7-98653CFD1EE3}"/>
              </a:ext>
            </a:extLst>
          </p:cNvPr>
          <p:cNvGrpSpPr/>
          <p:nvPr/>
        </p:nvGrpSpPr>
        <p:grpSpPr>
          <a:xfrm>
            <a:off x="242881" y="1261125"/>
            <a:ext cx="4645028" cy="5174778"/>
            <a:chOff x="3773481" y="1261125"/>
            <a:chExt cx="4645028" cy="517477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8707EC9-15B9-5749-9981-25AF36FBE6BF}"/>
                </a:ext>
              </a:extLst>
            </p:cNvPr>
            <p:cNvGrpSpPr/>
            <p:nvPr/>
          </p:nvGrpSpPr>
          <p:grpSpPr>
            <a:xfrm>
              <a:off x="3773481" y="1261125"/>
              <a:ext cx="4645028" cy="5174778"/>
              <a:chOff x="3773481" y="1261125"/>
              <a:chExt cx="4645028" cy="5174778"/>
            </a:xfrm>
          </p:grpSpPr>
          <p:sp>
            <p:nvSpPr>
              <p:cNvPr id="3" name="Rettangolo con angoli arrotondati 2">
                <a:extLst>
                  <a:ext uri="{FF2B5EF4-FFF2-40B4-BE49-F238E27FC236}">
                    <a16:creationId xmlns:a16="http://schemas.microsoft.com/office/drawing/2014/main" id="{38E0D985-2BC8-2B44-B08A-4B2FF65C58FA}"/>
                  </a:ext>
                </a:extLst>
              </p:cNvPr>
              <p:cNvSpPr/>
              <p:nvPr/>
            </p:nvSpPr>
            <p:spPr>
              <a:xfrm>
                <a:off x="4021136" y="1261125"/>
                <a:ext cx="4149725" cy="85809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1°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Tronco comune, </a:t>
                </a:r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</a:t>
                </a:r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neurologia pediatrica</a:t>
                </a:r>
              </a:p>
            </p:txBody>
          </p:sp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A26E2713-3481-5844-B18C-9CFBB20CFF9F}"/>
                  </a:ext>
                </a:extLst>
              </p:cNvPr>
              <p:cNvSpPr/>
              <p:nvPr/>
            </p:nvSpPr>
            <p:spPr>
              <a:xfrm>
                <a:off x="3773484" y="2590502"/>
                <a:ext cx="4645025" cy="1117898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2°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Psicopatologia infanzia e adolescenza,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DNA, centro autismo,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neurologia pediatrica</a:t>
                </a:r>
              </a:p>
            </p:txBody>
          </p:sp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85D72382-CA26-8E49-BA2A-F2800B6AD8FB}"/>
                  </a:ext>
                </a:extLst>
              </p:cNvPr>
              <p:cNvSpPr/>
              <p:nvPr/>
            </p:nvSpPr>
            <p:spPr>
              <a:xfrm>
                <a:off x="3773481" y="4176489"/>
                <a:ext cx="4645024" cy="959164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3°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NPIA territoriale, neurologia pediatrica,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DNA, psicopatologia infanzia e adolescenza</a:t>
                </a:r>
              </a:p>
            </p:txBody>
          </p:sp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472284F4-96FC-2B46-8E71-A6584E59CD7D}"/>
                  </a:ext>
                </a:extLst>
              </p:cNvPr>
              <p:cNvSpPr/>
              <p:nvPr/>
            </p:nvSpPr>
            <p:spPr>
              <a:xfrm>
                <a:off x="4237035" y="5619308"/>
                <a:ext cx="3717926" cy="816595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4°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Esperienze fuori rete 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Servizi di indirizzo </a:t>
                </a:r>
              </a:p>
            </p:txBody>
          </p:sp>
        </p:grpSp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3A453E80-9513-2B43-BE40-240B666EF742}"/>
                </a:ext>
              </a:extLst>
            </p:cNvPr>
            <p:cNvCxnSpPr>
              <a:cxnSpLocks/>
              <a:stCxn id="3" idx="2"/>
              <a:endCxn id="11" idx="0"/>
            </p:cNvCxnSpPr>
            <p:nvPr/>
          </p:nvCxnSpPr>
          <p:spPr>
            <a:xfrm flipH="1">
              <a:off x="6095997" y="2119217"/>
              <a:ext cx="2" cy="47128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C63D2A27-3814-654F-AEFA-464201841A03}"/>
                </a:ext>
              </a:extLst>
            </p:cNvPr>
            <p:cNvCxnSpPr/>
            <p:nvPr/>
          </p:nvCxnSpPr>
          <p:spPr>
            <a:xfrm flipH="1">
              <a:off x="6095992" y="3692832"/>
              <a:ext cx="1" cy="4836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2AE770D5-FA0D-A84C-9E59-DDA9F6EC0A84}"/>
                </a:ext>
              </a:extLst>
            </p:cNvPr>
            <p:cNvCxnSpPr/>
            <p:nvPr/>
          </p:nvCxnSpPr>
          <p:spPr>
            <a:xfrm flipH="1">
              <a:off x="6095983" y="5113219"/>
              <a:ext cx="1" cy="4836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3A07D6-7888-5D45-890A-77BBA264144A}"/>
              </a:ext>
            </a:extLst>
          </p:cNvPr>
          <p:cNvSpPr txBox="1"/>
          <p:nvPr/>
        </p:nvSpPr>
        <p:spPr>
          <a:xfrm>
            <a:off x="5665932" y="1242054"/>
            <a:ext cx="60977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thelas" panose="02000503000000020003" pitchFamily="2" charset="77"/>
              </a:rPr>
              <a:t>Centro DNA</a:t>
            </a:r>
            <a:r>
              <a:rPr lang="it-IT" dirty="0">
                <a:latin typeface="Athelas" panose="02000503000000020003" pitchFamily="2" charset="77"/>
              </a:rPr>
              <a:t>:</a:t>
            </a:r>
          </a:p>
          <a:p>
            <a:r>
              <a:rPr lang="it-IT" dirty="0">
                <a:latin typeface="Athelas" panose="02000503000000020003" pitchFamily="2" charset="77"/>
              </a:rPr>
              <a:t>UOC Neuropsichiatria dell’età pediatrica – IRCCS ISNB (Bellaria)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Degenza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Ambulatorio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Day</a:t>
            </a: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Ambulatorio psicologia</a:t>
            </a:r>
          </a:p>
        </p:txBody>
      </p:sp>
    </p:spTree>
    <p:extLst>
      <p:ext uri="{BB962C8B-B14F-4D97-AF65-F5344CB8AC3E}">
        <p14:creationId xmlns:p14="http://schemas.microsoft.com/office/powerpoint/2010/main" val="427434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78D420-154A-7B4F-86B7-B3300867A79D}"/>
              </a:ext>
            </a:extLst>
          </p:cNvPr>
          <p:cNvSpPr/>
          <p:nvPr/>
        </p:nvSpPr>
        <p:spPr>
          <a:xfrm>
            <a:off x="2907792" y="219093"/>
            <a:ext cx="637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Schema rotazioni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9A023DC-C7CC-BC46-93F7-98653CFD1EE3}"/>
              </a:ext>
            </a:extLst>
          </p:cNvPr>
          <p:cNvGrpSpPr/>
          <p:nvPr/>
        </p:nvGrpSpPr>
        <p:grpSpPr>
          <a:xfrm>
            <a:off x="242881" y="1261125"/>
            <a:ext cx="4645028" cy="5174778"/>
            <a:chOff x="3773481" y="1261125"/>
            <a:chExt cx="4645028" cy="517477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8707EC9-15B9-5749-9981-25AF36FBE6BF}"/>
                </a:ext>
              </a:extLst>
            </p:cNvPr>
            <p:cNvGrpSpPr/>
            <p:nvPr/>
          </p:nvGrpSpPr>
          <p:grpSpPr>
            <a:xfrm>
              <a:off x="3773481" y="1261125"/>
              <a:ext cx="4645028" cy="5174778"/>
              <a:chOff x="3773481" y="1261125"/>
              <a:chExt cx="4645028" cy="5174778"/>
            </a:xfrm>
          </p:grpSpPr>
          <p:sp>
            <p:nvSpPr>
              <p:cNvPr id="3" name="Rettangolo con angoli arrotondati 2">
                <a:extLst>
                  <a:ext uri="{FF2B5EF4-FFF2-40B4-BE49-F238E27FC236}">
                    <a16:creationId xmlns:a16="http://schemas.microsoft.com/office/drawing/2014/main" id="{38E0D985-2BC8-2B44-B08A-4B2FF65C58FA}"/>
                  </a:ext>
                </a:extLst>
              </p:cNvPr>
              <p:cNvSpPr/>
              <p:nvPr/>
            </p:nvSpPr>
            <p:spPr>
              <a:xfrm>
                <a:off x="4021136" y="1261125"/>
                <a:ext cx="4149725" cy="85809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1°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Tronco comune, centro DNA,</a:t>
                </a:r>
              </a:p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neurologia pediatrica</a:t>
                </a:r>
                <a:endParaRPr lang="it-IT" sz="1600" dirty="0">
                  <a:solidFill>
                    <a:schemeClr val="tx1"/>
                  </a:solidFill>
                  <a:latin typeface="Athelas" panose="02000503000000020003" pitchFamily="2" charset="77"/>
                </a:endParaRPr>
              </a:p>
            </p:txBody>
          </p:sp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A26E2713-3481-5844-B18C-9CFBB20CFF9F}"/>
                  </a:ext>
                </a:extLst>
              </p:cNvPr>
              <p:cNvSpPr/>
              <p:nvPr/>
            </p:nvSpPr>
            <p:spPr>
              <a:xfrm>
                <a:off x="3773484" y="2590502"/>
                <a:ext cx="4645025" cy="1117898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2°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Psicopatologia infanzia e adolescenza,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DNA, centro autismo,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neurologia pediatrica</a:t>
                </a:r>
              </a:p>
            </p:txBody>
          </p:sp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85D72382-CA26-8E49-BA2A-F2800B6AD8FB}"/>
                  </a:ext>
                </a:extLst>
              </p:cNvPr>
              <p:cNvSpPr/>
              <p:nvPr/>
            </p:nvSpPr>
            <p:spPr>
              <a:xfrm>
                <a:off x="3773481" y="4176489"/>
                <a:ext cx="4645024" cy="959164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3°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NPIA territoriale, neurologia pediatrica,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DNA, psicopatologia infanzia e adolescenza</a:t>
                </a:r>
              </a:p>
            </p:txBody>
          </p:sp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472284F4-96FC-2B46-8E71-A6584E59CD7D}"/>
                  </a:ext>
                </a:extLst>
              </p:cNvPr>
              <p:cNvSpPr/>
              <p:nvPr/>
            </p:nvSpPr>
            <p:spPr>
              <a:xfrm>
                <a:off x="4237035" y="5619308"/>
                <a:ext cx="3717926" cy="816595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4°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Esperienze fuori rete 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Servizi di indirizzo </a:t>
                </a:r>
              </a:p>
            </p:txBody>
          </p:sp>
        </p:grpSp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3A453E80-9513-2B43-BE40-240B666EF742}"/>
                </a:ext>
              </a:extLst>
            </p:cNvPr>
            <p:cNvCxnSpPr>
              <a:cxnSpLocks/>
              <a:stCxn id="3" idx="2"/>
              <a:endCxn id="11" idx="0"/>
            </p:cNvCxnSpPr>
            <p:nvPr/>
          </p:nvCxnSpPr>
          <p:spPr>
            <a:xfrm flipH="1">
              <a:off x="6095997" y="2119217"/>
              <a:ext cx="2" cy="47128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C63D2A27-3814-654F-AEFA-464201841A03}"/>
                </a:ext>
              </a:extLst>
            </p:cNvPr>
            <p:cNvCxnSpPr/>
            <p:nvPr/>
          </p:nvCxnSpPr>
          <p:spPr>
            <a:xfrm flipH="1">
              <a:off x="6095992" y="3692832"/>
              <a:ext cx="1" cy="4836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2AE770D5-FA0D-A84C-9E59-DDA9F6EC0A84}"/>
                </a:ext>
              </a:extLst>
            </p:cNvPr>
            <p:cNvCxnSpPr/>
            <p:nvPr/>
          </p:nvCxnSpPr>
          <p:spPr>
            <a:xfrm flipH="1">
              <a:off x="6095983" y="5113219"/>
              <a:ext cx="1" cy="4836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3A07D6-7888-5D45-890A-77BBA264144A}"/>
              </a:ext>
            </a:extLst>
          </p:cNvPr>
          <p:cNvSpPr txBox="1"/>
          <p:nvPr/>
        </p:nvSpPr>
        <p:spPr>
          <a:xfrm>
            <a:off x="5624483" y="1261125"/>
            <a:ext cx="60977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thelas" panose="02000503000000020003" pitchFamily="2" charset="77"/>
              </a:rPr>
              <a:t>Neurologia pediatrica</a:t>
            </a:r>
            <a:r>
              <a:rPr lang="it-IT" dirty="0">
                <a:latin typeface="Athelas" panose="02000503000000020003" pitchFamily="2" charset="77"/>
              </a:rPr>
              <a:t>: </a:t>
            </a:r>
          </a:p>
          <a:p>
            <a:r>
              <a:rPr lang="it-IT" dirty="0">
                <a:latin typeface="Athelas" panose="02000503000000020003" pitchFamily="2" charset="77"/>
              </a:rPr>
              <a:t>UOC Neuropsichiatria dell’età pediatrica – IRCCS ISNB (S. Orsola e Bellaria)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Degenza neurologia pediatrica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Ambulatorio Neurologia Generale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 Ambulatorio Epilessia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 Ambulatorio Disturbi del </a:t>
            </a:r>
            <a:r>
              <a:rPr lang="it-IT" dirty="0" err="1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Neurosviluppo</a:t>
            </a:r>
            <a:endParaRPr lang="it-IT" dirty="0">
              <a:latin typeface="Athelas" panose="02000503000000020003" pitchFamily="2" charset="77"/>
              <a:ea typeface="Amiri" pitchFamily="2" charset="-78"/>
              <a:cs typeface="Amiri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 Ambulatorio Malattie Rare Neurologiche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 Ambulatorio Neurofibromatosi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 Ambulatorio di Medicina Mitocondriale traslazionale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 Ambulatorio Cefalea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 Ambulatorio Disturbi del Movimento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Ambulatorio Malattie Neuromuscolari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Centro Regionale per le Disabilità Linguistiche e Cognitive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Laboratori di diagnostica strumentale neurofisiologica: video-EEG, </a:t>
            </a:r>
            <a:r>
              <a:rPr lang="it-IT" dirty="0" err="1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polisonnografia</a:t>
            </a:r>
            <a:r>
              <a:rPr lang="it-IT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, monitoraggio video-EEG-poligrafico prolungato, ENG/EMG, potenziali evocati, monitoraggio intraoperatorio</a:t>
            </a:r>
          </a:p>
        </p:txBody>
      </p:sp>
    </p:spTree>
    <p:extLst>
      <p:ext uri="{BB962C8B-B14F-4D97-AF65-F5344CB8AC3E}">
        <p14:creationId xmlns:p14="http://schemas.microsoft.com/office/powerpoint/2010/main" val="158365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87DAE5F-3B2C-0B46-83EC-CA02F5AC60E6}"/>
              </a:ext>
            </a:extLst>
          </p:cNvPr>
          <p:cNvSpPr/>
          <p:nvPr/>
        </p:nvSpPr>
        <p:spPr>
          <a:xfrm>
            <a:off x="2810512" y="77567"/>
            <a:ext cx="637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Formazione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1D6CEF-608E-C942-B292-7FEA91F18131}"/>
              </a:ext>
            </a:extLst>
          </p:cNvPr>
          <p:cNvSpPr txBox="1"/>
          <p:nvPr/>
        </p:nvSpPr>
        <p:spPr>
          <a:xfrm>
            <a:off x="560784" y="1286946"/>
            <a:ext cx="872342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Lezioni curriculari</a:t>
            </a:r>
          </a:p>
          <a:p>
            <a:endParaRPr lang="it-IT" sz="2000" b="1" dirty="0">
              <a:latin typeface="Athelas" panose="02000503000000020003" pitchFamily="2" charset="77"/>
              <a:cs typeface="Amiri" pitchFamily="2" charset="-78"/>
            </a:endParaRPr>
          </a:p>
          <a:p>
            <a:r>
              <a:rPr lang="it-IT" sz="20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Seminari Psicopatologia della Scuola di Specializzazione: 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martedì 15-17</a:t>
            </a:r>
          </a:p>
          <a:p>
            <a:endParaRPr lang="it-IT" sz="2000" b="1" dirty="0">
              <a:latin typeface="Athelas" panose="02000503000000020003" pitchFamily="2" charset="77"/>
              <a:ea typeface="Amiri" pitchFamily="2" charset="-78"/>
              <a:cs typeface="Amiri" pitchFamily="2" charset="-78"/>
            </a:endParaRPr>
          </a:p>
          <a:p>
            <a:r>
              <a:rPr lang="it-IT" sz="20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Seminari Neurologia della Scuola di Specializzazione: 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mercoledì 14.30-16.30</a:t>
            </a:r>
          </a:p>
          <a:p>
            <a:endParaRPr lang="it-IT" sz="2000" b="1" dirty="0">
              <a:latin typeface="Athelas" panose="02000503000000020003" pitchFamily="2" charset="77"/>
              <a:cs typeface="Amiri" pitchFamily="2" charset="-78"/>
            </a:endParaRPr>
          </a:p>
          <a:p>
            <a:r>
              <a:rPr lang="it-IT" sz="2000" b="1" dirty="0">
                <a:latin typeface="Athelas" panose="02000503000000020003"/>
              </a:rPr>
              <a:t>Supervisioni Equipe</a:t>
            </a:r>
            <a:r>
              <a:rPr lang="it-IT" sz="2000" b="1" dirty="0">
                <a:latin typeface="Athelas" panose="02000503000000020003" pitchFamily="2" charset="77"/>
                <a:cs typeface="Amiri" pitchFamily="2" charset="-78"/>
              </a:rPr>
              <a:t> DNA</a:t>
            </a:r>
          </a:p>
          <a:p>
            <a:endParaRPr lang="it-IT" sz="2000" b="1" dirty="0">
              <a:latin typeface="Athelas" panose="02000503000000020003" pitchFamily="2" charset="77"/>
              <a:cs typeface="Amiri" pitchFamily="2" charset="-78"/>
            </a:endParaRPr>
          </a:p>
          <a:p>
            <a:r>
              <a:rPr lang="it-IT" sz="2000" b="1" dirty="0">
                <a:latin typeface="Athelas" panose="02000503000000020003" pitchFamily="2" charset="77"/>
                <a:cs typeface="Amiri" pitchFamily="2" charset="-78"/>
              </a:rPr>
              <a:t>Discussioni interne e esterne multidisciplinari (1/mese): </a:t>
            </a:r>
            <a:r>
              <a:rPr lang="it-IT" sz="2000" dirty="0">
                <a:latin typeface="Athelas" panose="02000503000000020003" pitchFamily="2" charset="77"/>
                <a:cs typeface="Amiri" pitchFamily="2" charset="-78"/>
              </a:rPr>
              <a:t>Neuroradiologia, Genetica e Malattie Rare, Epilessia, Brain </a:t>
            </a:r>
            <a:r>
              <a:rPr lang="it-IT" sz="2000" dirty="0" err="1">
                <a:latin typeface="Athelas" panose="02000503000000020003" pitchFamily="2" charset="77"/>
                <a:cs typeface="Amiri" pitchFamily="2" charset="-78"/>
              </a:rPr>
              <a:t>Tumor</a:t>
            </a:r>
            <a:endParaRPr lang="it-IT" sz="2000" dirty="0">
              <a:latin typeface="Athelas" panose="02000503000000020003" pitchFamily="2" charset="77"/>
              <a:cs typeface="Amiri" pitchFamily="2" charset="-78"/>
            </a:endParaRPr>
          </a:p>
          <a:p>
            <a:endParaRPr lang="it-IT" sz="2000" dirty="0">
              <a:latin typeface="Athelas" panose="02000503000000020003" pitchFamily="2" charset="77"/>
              <a:cs typeface="Amiri" pitchFamily="2" charset="-78"/>
            </a:endParaRPr>
          </a:p>
          <a:p>
            <a:r>
              <a:rPr lang="it-IT" sz="2000" b="1" dirty="0">
                <a:latin typeface="Athelas" panose="02000503000000020003" pitchFamily="2" charset="77"/>
                <a:cs typeface="Amiri" pitchFamily="2" charset="-78"/>
              </a:rPr>
              <a:t>Ricerca</a:t>
            </a:r>
          </a:p>
          <a:p>
            <a:endParaRPr lang="it-IT" sz="2000" b="1" dirty="0">
              <a:latin typeface="Athelas" panose="02000503000000020003" pitchFamily="2" charset="77"/>
              <a:cs typeface="Amiri" pitchFamily="2" charset="-78"/>
            </a:endParaRPr>
          </a:p>
          <a:p>
            <a:r>
              <a:rPr lang="it-IT" sz="2000" b="1" dirty="0">
                <a:latin typeface="Athelas" panose="02000503000000020003" pitchFamily="2" charset="77"/>
                <a:cs typeface="Amiri" pitchFamily="2" charset="-78"/>
              </a:rPr>
              <a:t>Network nazionali  e internazionali (Europa e oltre…)</a:t>
            </a:r>
          </a:p>
        </p:txBody>
      </p:sp>
    </p:spTree>
    <p:extLst>
      <p:ext uri="{BB962C8B-B14F-4D97-AF65-F5344CB8AC3E}">
        <p14:creationId xmlns:p14="http://schemas.microsoft.com/office/powerpoint/2010/main" val="338338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uropa - Enciclopedia - Treccani">
            <a:extLst>
              <a:ext uri="{FF2B5EF4-FFF2-40B4-BE49-F238E27FC236}">
                <a16:creationId xmlns:a16="http://schemas.microsoft.com/office/drawing/2014/main" id="{2253D374-4E0B-3A0F-E1DE-0074B70637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 r="-1" b="222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0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78D420-154A-7B4F-86B7-B3300867A79D}"/>
              </a:ext>
            </a:extLst>
          </p:cNvPr>
          <p:cNvSpPr/>
          <p:nvPr/>
        </p:nvSpPr>
        <p:spPr>
          <a:xfrm>
            <a:off x="2907792" y="9471"/>
            <a:ext cx="637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Esperienze fuori rete formativa </a:t>
            </a:r>
          </a:p>
        </p:txBody>
      </p:sp>
      <p:pic>
        <p:nvPicPr>
          <p:cNvPr id="8" name="Immagine 7" descr="Immagine che contiene nuvola, cielo, aria aperta, Area urbana&#10;&#10;Descrizione generata automaticamente">
            <a:extLst>
              <a:ext uri="{FF2B5EF4-FFF2-40B4-BE49-F238E27FC236}">
                <a16:creationId xmlns:a16="http://schemas.microsoft.com/office/drawing/2014/main" id="{0A3F4CC5-D764-6D41-9236-B641C1CD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06" y="790348"/>
            <a:ext cx="4499048" cy="206426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Immagine 12" descr="Immagine che contiene aria aperta, cielo, Area urbana, paesaggio urbano&#10;&#10;Descrizione generata automaticamente">
            <a:extLst>
              <a:ext uri="{FF2B5EF4-FFF2-40B4-BE49-F238E27FC236}">
                <a16:creationId xmlns:a16="http://schemas.microsoft.com/office/drawing/2014/main" id="{47492873-E8EF-1244-B841-AA567228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427" y="790348"/>
            <a:ext cx="5381743" cy="2064268"/>
          </a:xfrm>
          <a:prstGeom prst="rect">
            <a:avLst/>
          </a:prstGeom>
          <a:effectLst>
            <a:softEdge rad="0"/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B985D7-886B-874E-9A41-C83E93CA0CFC}"/>
              </a:ext>
            </a:extLst>
          </p:cNvPr>
          <p:cNvSpPr txBox="1"/>
          <p:nvPr/>
        </p:nvSpPr>
        <p:spPr>
          <a:xfrm>
            <a:off x="943410" y="2914651"/>
            <a:ext cx="3928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Athelas" panose="02000503000000020003" pitchFamily="2" charset="77"/>
              </a:rPr>
              <a:t>GOSH -</a:t>
            </a:r>
            <a:r>
              <a:rPr lang="it-IT" sz="1400" dirty="0" err="1">
                <a:latin typeface="Athelas" panose="02000503000000020003" pitchFamily="2" charset="77"/>
              </a:rPr>
              <a:t>Maudsley</a:t>
            </a:r>
            <a:r>
              <a:rPr lang="it-IT" sz="1400" dirty="0">
                <a:latin typeface="Athelas" panose="02000503000000020003" pitchFamily="2" charset="77"/>
              </a:rPr>
              <a:t> Hospital – </a:t>
            </a:r>
            <a:r>
              <a:rPr lang="it-IT" sz="1400" dirty="0" err="1">
                <a:latin typeface="Athelas" panose="02000503000000020003" pitchFamily="2" charset="77"/>
              </a:rPr>
              <a:t>King’s</a:t>
            </a:r>
            <a:r>
              <a:rPr lang="it-IT" sz="1400" dirty="0">
                <a:latin typeface="Athelas" panose="02000503000000020003" pitchFamily="2" charset="77"/>
              </a:rPr>
              <a:t> College (London)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D465670-60D7-D343-B2FB-8E244E3708EF}"/>
              </a:ext>
            </a:extLst>
          </p:cNvPr>
          <p:cNvSpPr txBox="1"/>
          <p:nvPr/>
        </p:nvSpPr>
        <p:spPr>
          <a:xfrm>
            <a:off x="8032251" y="6454241"/>
            <a:ext cx="162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Athelas" panose="02000503000000020003" pitchFamily="2" charset="77"/>
              </a:rPr>
              <a:t>IRCCS Stella Maris</a:t>
            </a:r>
          </a:p>
        </p:txBody>
      </p:sp>
      <p:pic>
        <p:nvPicPr>
          <p:cNvPr id="20" name="Immagine 19" descr="Immagine che contiene edificio, città, terreno, aria aperta&#10;&#10;Descrizione generata automaticamente">
            <a:extLst>
              <a:ext uri="{FF2B5EF4-FFF2-40B4-BE49-F238E27FC236}">
                <a16:creationId xmlns:a16="http://schemas.microsoft.com/office/drawing/2014/main" id="{A551AB6F-EEBC-BD4B-8870-EBAEF324B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29" b="9798"/>
          <a:stretch/>
        </p:blipFill>
        <p:spPr>
          <a:xfrm>
            <a:off x="953580" y="3334646"/>
            <a:ext cx="4051300" cy="302895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B5070C7-8B0E-154A-939F-3325E2855FC4}"/>
              </a:ext>
            </a:extLst>
          </p:cNvPr>
          <p:cNvSpPr txBox="1"/>
          <p:nvPr/>
        </p:nvSpPr>
        <p:spPr>
          <a:xfrm>
            <a:off x="1856797" y="6454240"/>
            <a:ext cx="2896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thelas" panose="02000503000000020003" pitchFamily="2" charset="77"/>
              </a:rPr>
              <a:t>Hospital San Juan de </a:t>
            </a:r>
            <a:r>
              <a:rPr lang="it-IT" sz="1400" dirty="0" err="1">
                <a:latin typeface="Athelas" panose="02000503000000020003" pitchFamily="2" charset="77"/>
              </a:rPr>
              <a:t>Deu</a:t>
            </a:r>
            <a:r>
              <a:rPr lang="it-IT" sz="1400" dirty="0">
                <a:latin typeface="Athelas" panose="02000503000000020003" pitchFamily="2" charset="77"/>
              </a:rPr>
              <a:t> (</a:t>
            </a:r>
            <a:r>
              <a:rPr lang="it-IT" sz="1400" dirty="0" err="1">
                <a:latin typeface="Athelas" panose="02000503000000020003" pitchFamily="2" charset="77"/>
              </a:rPr>
              <a:t>Barcelona</a:t>
            </a:r>
            <a:r>
              <a:rPr lang="it-IT" sz="1400" dirty="0">
                <a:latin typeface="Athelas" panose="02000503000000020003" pitchFamily="2" charset="77"/>
              </a:rPr>
              <a:t>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45E721F-8392-B649-BFF2-9E45A3AAA789}"/>
              </a:ext>
            </a:extLst>
          </p:cNvPr>
          <p:cNvSpPr txBox="1"/>
          <p:nvPr/>
        </p:nvSpPr>
        <p:spPr>
          <a:xfrm>
            <a:off x="7961334" y="2914650"/>
            <a:ext cx="1763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Athelas" panose="02000503000000020003" pitchFamily="2" charset="77"/>
              </a:rPr>
              <a:t>Hopital Necker (Paris)</a:t>
            </a:r>
          </a:p>
        </p:txBody>
      </p:sp>
      <p:pic>
        <p:nvPicPr>
          <p:cNvPr id="7" name="Immagine 6" descr="Immagine che contiene edificio, cielo, aria aperta, nuvola&#10;&#10;Descrizione generata automaticamente">
            <a:extLst>
              <a:ext uri="{FF2B5EF4-FFF2-40B4-BE49-F238E27FC236}">
                <a16:creationId xmlns:a16="http://schemas.microsoft.com/office/drawing/2014/main" id="{A576D3D5-0FB2-E04E-821C-C4F242765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118" y="3282461"/>
            <a:ext cx="4544359" cy="30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1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B2AF100-21D3-DF4A-AF57-3F6353FA4D62}"/>
              </a:ext>
            </a:extLst>
          </p:cNvPr>
          <p:cNvSpPr/>
          <p:nvPr/>
        </p:nvSpPr>
        <p:spPr>
          <a:xfrm>
            <a:off x="2907792" y="9471"/>
            <a:ext cx="637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Corsi e congressi</a:t>
            </a:r>
          </a:p>
        </p:txBody>
      </p:sp>
      <p:pic>
        <p:nvPicPr>
          <p:cNvPr id="5" name="Immagine 4" descr="Immagine che contiene Viso umano, vestiti, cielo, sorriso&#10;&#10;Descrizione generata automaticamente">
            <a:extLst>
              <a:ext uri="{FF2B5EF4-FFF2-40B4-BE49-F238E27FC236}">
                <a16:creationId xmlns:a16="http://schemas.microsoft.com/office/drawing/2014/main" id="{94D01769-B3CD-DA41-BF3B-89A26B388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077607"/>
            <a:ext cx="3545841" cy="2659381"/>
          </a:xfrm>
          <a:prstGeom prst="rect">
            <a:avLst/>
          </a:prstGeom>
        </p:spPr>
      </p:pic>
      <p:pic>
        <p:nvPicPr>
          <p:cNvPr id="8" name="Immagine 7" descr="Immagine che contiene Viso umano, cielo, aria aperta, persona&#10;&#10;Descrizione generata automaticamente">
            <a:extLst>
              <a:ext uri="{FF2B5EF4-FFF2-40B4-BE49-F238E27FC236}">
                <a16:creationId xmlns:a16="http://schemas.microsoft.com/office/drawing/2014/main" id="{E1EB9683-35F9-A546-9357-71FB95C8B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19" b="4546"/>
          <a:stretch/>
        </p:blipFill>
        <p:spPr>
          <a:xfrm>
            <a:off x="3970020" y="1077607"/>
            <a:ext cx="4023360" cy="2484501"/>
          </a:xfrm>
          <a:prstGeom prst="rect">
            <a:avLst/>
          </a:prstGeom>
        </p:spPr>
      </p:pic>
      <p:pic>
        <p:nvPicPr>
          <p:cNvPr id="10" name="Immagine 9" descr="Immagine che contiene vestiti, persona, sorriso, Viso umano&#10;&#10;Descrizione generata automaticamente">
            <a:extLst>
              <a:ext uri="{FF2B5EF4-FFF2-40B4-BE49-F238E27FC236}">
                <a16:creationId xmlns:a16="http://schemas.microsoft.com/office/drawing/2014/main" id="{D3BFB041-43D2-E24C-AD36-166A88322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9" y="4057409"/>
            <a:ext cx="3545841" cy="2659381"/>
          </a:xfrm>
          <a:prstGeom prst="rect">
            <a:avLst/>
          </a:prstGeom>
        </p:spPr>
      </p:pic>
      <p:pic>
        <p:nvPicPr>
          <p:cNvPr id="13" name="Immagine 12" descr="Immagine che contiene vestiti, persona, cielo, aria aperta&#10;&#10;Descrizione generata automaticamente">
            <a:extLst>
              <a:ext uri="{FF2B5EF4-FFF2-40B4-BE49-F238E27FC236}">
                <a16:creationId xmlns:a16="http://schemas.microsoft.com/office/drawing/2014/main" id="{7C74A20B-6760-BC40-88A7-5FE3C18857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29" r="13676"/>
          <a:stretch/>
        </p:blipFill>
        <p:spPr>
          <a:xfrm>
            <a:off x="3977640" y="3801993"/>
            <a:ext cx="4015739" cy="2914798"/>
          </a:xfrm>
          <a:prstGeom prst="rect">
            <a:avLst/>
          </a:prstGeom>
        </p:spPr>
      </p:pic>
      <p:pic>
        <p:nvPicPr>
          <p:cNvPr id="15" name="Immagine 14" descr="Immagine che contiene vestiti, edificio, persona, Ruota di bicicletta&#10;&#10;Descrizione generata automaticamente">
            <a:extLst>
              <a:ext uri="{FF2B5EF4-FFF2-40B4-BE49-F238E27FC236}">
                <a16:creationId xmlns:a16="http://schemas.microsoft.com/office/drawing/2014/main" id="{F810A51C-F573-2E4E-A198-CF072FA203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-1048"/>
          <a:stretch/>
        </p:blipFill>
        <p:spPr>
          <a:xfrm>
            <a:off x="8174793" y="1197546"/>
            <a:ext cx="3947608" cy="520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0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Neuropsichiatria Infantile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Prof. Duccio Maria Cordelli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Dipartimento DIMEC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1D41C4-366A-3264-18B2-4511308E9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51" y="2677083"/>
            <a:ext cx="3334818" cy="21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919288" y="260649"/>
            <a:ext cx="8424862" cy="648071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Piano didattico della Scuola </a:t>
            </a:r>
          </a:p>
          <a:p>
            <a:pPr algn="ctr"/>
            <a:r>
              <a:rPr lang="it-IT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325280" y="1289405"/>
            <a:ext cx="9612878" cy="5040559"/>
          </a:xfrm>
        </p:spPr>
        <p:txBody>
          <a:bodyPr>
            <a:normAutofit/>
          </a:bodyPr>
          <a:lstStyle/>
          <a:p>
            <a:r>
              <a:rPr lang="it-IT" b="1" u="sng" dirty="0"/>
              <a:t>I anno</a:t>
            </a:r>
            <a:r>
              <a:rPr lang="it-IT" dirty="0"/>
              <a:t>: Anatomia umana; Farmacologia; Fisiologia; Genetica medica; Statistica medica 1; Basi di elettroencefalografia; Colloquio clinico e orientamento diagnostico; Patologie neurologiche; Patologie psichiatriche 1; Semeiotica neurologica; Semeiotica psichiatrica.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</a:t>
            </a:r>
            <a:r>
              <a:rPr lang="it-IT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dirty="0"/>
              <a:t>Igiene generale applicata; Basi terapia neurologica; Basi terapia psichiatrica; Elettroencefalografia; Patologie psichiatriche 2; Psicometria; Urgenze neurologiche; </a:t>
            </a:r>
            <a:r>
              <a:rPr lang="it-IT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Psicologia clinica; Psicologia dello sviluppo; Statistica medica 2.</a:t>
            </a:r>
            <a:endParaRPr lang="it-IT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anno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Malattie dell’apparato visivo; Medicina legale; Neurochirurgia; Laboratorio di elettroencefalografia 1; Laboratori di neuropsicologia 1; terapia neurologica; Terapia psichiatrica; Trattamenti riabilitativi;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rgenze psichiatriche; Otorinolaringoiatria; Statistica Medica 3.</a:t>
            </a:r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Diagnosi e trattamento patologie neurologiche; Diagnosi e trattamento patologie psichiatriche; Diagnosi e trattamento urgenze neuropsichiatriche; Laboratorio di elettroencefalografia 2; Laboratorio di neuropsicologia 2; Psichiatri forense dell’età evolutiva. </a:t>
            </a:r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000" b="1" dirty="0"/>
              <a:t>Strutture di sede</a:t>
            </a:r>
            <a:r>
              <a:rPr lang="it-IT" sz="2000" dirty="0"/>
              <a:t>: IRCCS ISNB - UO Neuropsichiatria dell’età pediatrica </a:t>
            </a:r>
          </a:p>
          <a:p>
            <a:r>
              <a:rPr lang="it-IT" sz="2000" dirty="0"/>
              <a:t>(Neurologia Pediatrica,  Centro Regionale per i DNA dell’età evolutiva, Centro Regionale Disabilità Linguistiche e Cognitive, UOS Malattie Neuromuscolari dell’età evolutiva)</a:t>
            </a:r>
          </a:p>
          <a:p>
            <a:endParaRPr lang="it-IT" sz="2000" dirty="0"/>
          </a:p>
          <a:p>
            <a:r>
              <a:rPr lang="it-IT" sz="2000" b="1" dirty="0"/>
              <a:t>Strutture collegate</a:t>
            </a:r>
            <a:r>
              <a:rPr lang="it-IT" sz="2000" dirty="0"/>
              <a:t>: IRCCS ISNB UO Medicina Riabilitativa Infantile (Ospedale Bellaria – Corte Roncati); AUSL Bologna DSM Neuropsichiatria Infanzia Adolescenza; IRCCS ISNB UOSI Disturbi dello Spettro Autistico (Ospedale Bellaria – Casa del giardiniere); </a:t>
            </a:r>
          </a:p>
          <a:p>
            <a:r>
              <a:rPr lang="it-IT" sz="2000" dirty="0"/>
              <a:t>AUSL Bologna - UO NPIA att. territoriale - NEUROPSICHIATRIA INFANTILE -</a:t>
            </a:r>
          </a:p>
          <a:p>
            <a:r>
              <a:rPr lang="it-IT" sz="2000" dirty="0"/>
              <a:t>AZIENDA USL DELLA ROMAGNA - NEUROPSICHIATRIA INFANTILE (Psicopatologia) </a:t>
            </a:r>
            <a:r>
              <a:rPr lang="it-IT" sz="2000" dirty="0" err="1"/>
              <a:t>Osp</a:t>
            </a:r>
            <a:r>
              <a:rPr lang="it-IT" sz="2000" dirty="0"/>
              <a:t>. Infermi Rimini </a:t>
            </a:r>
          </a:p>
          <a:p>
            <a:r>
              <a:rPr lang="it-IT" sz="2000" dirty="0"/>
              <a:t>UO NPIA att. territoriale </a:t>
            </a:r>
          </a:p>
          <a:p>
            <a:r>
              <a:rPr lang="it-IT" sz="2000" i="1" dirty="0" err="1"/>
              <a:t>Ongoing</a:t>
            </a:r>
            <a:r>
              <a:rPr lang="it-IT" sz="2000" i="1" dirty="0"/>
              <a:t>: Romagna (Ravenna, Forlì/Cesena), SSD Psicopatologia età evolutiva (Bologna)</a:t>
            </a:r>
          </a:p>
          <a:p>
            <a:endParaRPr lang="it-IT" sz="2000" dirty="0"/>
          </a:p>
          <a:p>
            <a:r>
              <a:rPr lang="it-IT" sz="2000" b="1" dirty="0"/>
              <a:t>Strutture complementari</a:t>
            </a:r>
            <a:r>
              <a:rPr lang="it-IT" sz="2000" dirty="0"/>
              <a:t>: </a:t>
            </a:r>
            <a:r>
              <a:rPr lang="it-IT" sz="2000" dirty="0">
                <a:solidFill>
                  <a:schemeClr val="bg2">
                    <a:lumMod val="90000"/>
                  </a:schemeClr>
                </a:solidFill>
                <a:latin typeface="Athelas" panose="02000503000000020003" pitchFamily="2" charset="77"/>
              </a:rPr>
              <a:t>AUSL Modena: Residenza il Nespolo – Villa Igea</a:t>
            </a:r>
          </a:p>
          <a:p>
            <a:r>
              <a:rPr lang="it-IT" sz="2000" dirty="0"/>
              <a:t>Residenza il Nespolo VILLA IGEA S.P.A. CASA DI CURA (Modena)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919288" y="476674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785308" y="1392816"/>
            <a:ext cx="10053694" cy="5233895"/>
          </a:xfrm>
        </p:spPr>
        <p:txBody>
          <a:bodyPr>
            <a:noAutofit/>
          </a:bodyPr>
          <a:lstStyle/>
          <a:p>
            <a:r>
              <a:rPr lang="it-IT" sz="2000" dirty="0"/>
              <a:t>-seguire soggetti nelle diverse fasce dell’età evolutiva (0-18) con patologie neuropsichiatriche,  discutendo il percorso diagnostico terapeutico con il personale della struttura clinica;</a:t>
            </a:r>
          </a:p>
          <a:p>
            <a:r>
              <a:rPr lang="it-IT" sz="2000" dirty="0"/>
              <a:t> - seguire soggetti di diverse fasce d’età con programmi di riabilitazione </a:t>
            </a:r>
            <a:r>
              <a:rPr lang="it-IT" sz="2000" dirty="0" err="1"/>
              <a:t>neuropsicomotoria</a:t>
            </a:r>
            <a:r>
              <a:rPr lang="it-IT" sz="2000" dirty="0"/>
              <a:t>, cognitiva e psichiatrica;</a:t>
            </a:r>
          </a:p>
          <a:p>
            <a:r>
              <a:rPr lang="it-IT" sz="2000" dirty="0"/>
              <a:t>- somministrare ed interpretare valutazioni </a:t>
            </a:r>
            <a:r>
              <a:rPr lang="it-IT" sz="2000" dirty="0" err="1"/>
              <a:t>neurocognitive</a:t>
            </a:r>
            <a:r>
              <a:rPr lang="it-IT" sz="2000" dirty="0"/>
              <a:t>/neuromotorie in diverse fasce dell’età evolutiva;</a:t>
            </a:r>
          </a:p>
          <a:p>
            <a:r>
              <a:rPr lang="it-IT" sz="2000" dirty="0"/>
              <a:t>- discutere direttamente con personale esperto esami di </a:t>
            </a:r>
            <a:r>
              <a:rPr lang="it-IT" sz="2000" dirty="0" err="1"/>
              <a:t>neuroimmagini</a:t>
            </a:r>
            <a:r>
              <a:rPr lang="it-IT" sz="2000" dirty="0"/>
              <a:t> delle principali patologie neuro-psichiatriche dell’infanzia e dell’adolescenza;</a:t>
            </a:r>
          </a:p>
          <a:p>
            <a:r>
              <a:rPr lang="it-IT" sz="2000" dirty="0"/>
              <a:t>- effettuare e/o discutere con personale esperto esami neurofisiologici (EEG, EMG, potenziali evocati) inerenti le principali patologie neuro-psichiatriche dell’età evolutiva;</a:t>
            </a:r>
          </a:p>
          <a:p>
            <a:r>
              <a:rPr lang="it-IT" sz="2000" dirty="0"/>
              <a:t>- eseguire osservazioni psicomotorie di soggetti da 0 a 3 anni;</a:t>
            </a:r>
          </a:p>
          <a:p>
            <a:r>
              <a:rPr lang="it-IT" sz="2000" dirty="0"/>
              <a:t>- eseguire esami neurologici di neonati, prematuri e lattanti;</a:t>
            </a:r>
          </a:p>
          <a:p>
            <a:r>
              <a:rPr lang="it-IT" sz="2000" dirty="0"/>
              <a:t>- partecipare alla formulazione di diagnosi funzionali di bambini con difficoltà scolastiche di origine neurologica, neuropsicologica o psicopatologica;</a:t>
            </a:r>
          </a:p>
          <a:p>
            <a:r>
              <a:rPr lang="it-IT" sz="2000" dirty="0"/>
              <a:t>- prendere in carico minori in psicoterapia con supervisione.</a:t>
            </a:r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Sbocchi occupazionali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737" y="1412877"/>
            <a:ext cx="11536464" cy="304239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it-IT" sz="2800" dirty="0"/>
              <a:t>Ospedale UO Neuropsichiatria Infantile </a:t>
            </a:r>
            <a:r>
              <a:rPr lang="it-IT" sz="2800" dirty="0">
                <a:sym typeface="Wingdings" panose="05000000000000000000" pitchFamily="2" charset="2"/>
              </a:rPr>
              <a:t> Neurologia, Psichiatria, Neuropsichiatria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Servizi territorio NPIA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Strutture private accreditate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Libera professione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Università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825988-9607-AE40-AEEF-EC33AE5FC528}"/>
              </a:ext>
            </a:extLst>
          </p:cNvPr>
          <p:cNvSpPr txBox="1"/>
          <p:nvPr/>
        </p:nvSpPr>
        <p:spPr>
          <a:xfrm>
            <a:off x="559502" y="3004811"/>
            <a:ext cx="7403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Rappresentanti degli specializzandi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: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Dott.ssa Elisa Carati (4°): </a:t>
            </a:r>
            <a:r>
              <a:rPr lang="it-IT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  <a:hlinkClick r:id="rId2"/>
              </a:rPr>
              <a:t>elisa.carati2@studio.unibo.it</a:t>
            </a:r>
            <a:endParaRPr lang="it-IT" dirty="0">
              <a:latin typeface="Athelas" panose="02000503000000020003" pitchFamily="2" charset="77"/>
              <a:ea typeface="Amiri" pitchFamily="2" charset="-78"/>
              <a:cs typeface="Calibri" panose="020F0502020204030204" pitchFamily="34" charset="0"/>
            </a:endParaRP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Dott.ssa Beatrice Pranzetti (3°): </a:t>
            </a:r>
            <a:r>
              <a:rPr lang="it-IT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  <a:hlinkClick r:id="rId3"/>
              </a:rPr>
              <a:t>beatrice.pranzetti@studio.unibo.it</a:t>
            </a:r>
            <a:r>
              <a:rPr lang="it-IT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 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Dott. Thiago </a:t>
            </a:r>
            <a:r>
              <a:rPr lang="it-IT" sz="2000" dirty="0" err="1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Piffanelli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 (2°): 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  <a:hlinkClick r:id="rId4"/>
              </a:rPr>
              <a:t>thiago.piffanelli@studio.unibo.it</a:t>
            </a:r>
            <a:endParaRPr lang="it-IT" sz="2000" dirty="0">
              <a:latin typeface="Athelas" panose="02000503000000020003" pitchFamily="2" charset="77"/>
              <a:ea typeface="Amiri" pitchFamily="2" charset="-78"/>
              <a:cs typeface="Calibri" panose="020F0502020204030204" pitchFamily="34" charset="0"/>
            </a:endParaRP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Dott.ssa Anna </a:t>
            </a:r>
            <a:r>
              <a:rPr lang="it-IT" sz="2000" dirty="0" err="1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Levarlet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 (1°): 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  <a:hlinkClick r:id="rId5"/>
              </a:rPr>
              <a:t>anna.levarlet@studio.unibo.it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7BB2ED2-623B-6C41-8B01-C93F7243BB4B}"/>
              </a:ext>
            </a:extLst>
          </p:cNvPr>
          <p:cNvSpPr/>
          <p:nvPr/>
        </p:nvSpPr>
        <p:spPr>
          <a:xfrm>
            <a:off x="4691327" y="219093"/>
            <a:ext cx="2809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La Scuola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0A3046-9187-904A-9BF7-227F39934749}"/>
              </a:ext>
            </a:extLst>
          </p:cNvPr>
          <p:cNvSpPr txBox="1"/>
          <p:nvPr/>
        </p:nvSpPr>
        <p:spPr>
          <a:xfrm>
            <a:off x="559502" y="1744920"/>
            <a:ext cx="63492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Direttrice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: 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Prof. Duccio Maria Cordelli: </a:t>
            </a:r>
            <a:r>
              <a:rPr lang="it-IT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  <a:hlinkClick r:id="rId6"/>
              </a:rPr>
              <a:t>ducciomaria.cordelli@unibo.it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 </a:t>
            </a:r>
          </a:p>
          <a:p>
            <a:endParaRPr lang="it-IT" sz="2000" dirty="0">
              <a:latin typeface="Athelas" panose="02000503000000020003" pitchFamily="2" charset="77"/>
              <a:ea typeface="Amiri" pitchFamily="2" charset="-78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949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6ED17-4AFA-2BFA-F9DF-30CBB67BB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CAA6A2-9DA4-F282-21E7-D8352CB630AD}"/>
              </a:ext>
            </a:extLst>
          </p:cNvPr>
          <p:cNvSpPr txBox="1"/>
          <p:nvPr/>
        </p:nvSpPr>
        <p:spPr>
          <a:xfrm>
            <a:off x="559502" y="2119594"/>
            <a:ext cx="7403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Strutture principali della rete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: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UO Medicina Riabilitativa  Infantile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UOSI Autismo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UO NPIA territoriale  Bologna – Rimini  (Ravenna – Forlì Cesena)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UO Psichiatria 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UO Neurologia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UO NPIA Rimini (Psicopatologia età evolutiva) 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Villa Igea (Psicopatologia età evolutiva)</a:t>
            </a:r>
          </a:p>
          <a:p>
            <a:endParaRPr lang="it-IT" sz="2000" dirty="0">
              <a:latin typeface="Athelas" panose="02000503000000020003" pitchFamily="2" charset="77"/>
              <a:ea typeface="Amiri" pitchFamily="2" charset="-78"/>
              <a:cs typeface="Calibri" panose="020F050202020403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FBB9D0B-6216-7013-01B7-0678B7B9D46D}"/>
              </a:ext>
            </a:extLst>
          </p:cNvPr>
          <p:cNvSpPr/>
          <p:nvPr/>
        </p:nvSpPr>
        <p:spPr>
          <a:xfrm>
            <a:off x="3009964" y="140835"/>
            <a:ext cx="5814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La Sede e la rete formativa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78D776-0BC2-4B0B-A4C8-486ED8FC4D6D}"/>
              </a:ext>
            </a:extLst>
          </p:cNvPr>
          <p:cNvSpPr txBox="1"/>
          <p:nvPr/>
        </p:nvSpPr>
        <p:spPr>
          <a:xfrm>
            <a:off x="559502" y="1051169"/>
            <a:ext cx="10461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Struttura di Sede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: </a:t>
            </a:r>
          </a:p>
          <a:p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UOC Neuropsichiatria dell’età Pediatrica (Interaziendale - Policlinico </a:t>
            </a:r>
            <a:r>
              <a:rPr lang="it-IT" sz="2000" dirty="0" err="1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S.Orsola</a:t>
            </a:r>
            <a:r>
              <a:rPr lang="it-IT" sz="2000" dirty="0">
                <a:latin typeface="Athelas" panose="02000503000000020003" pitchFamily="2" charset="77"/>
                <a:ea typeface="Amiri" pitchFamily="2" charset="-78"/>
                <a:cs typeface="Calibri" panose="020F0502020204030204" pitchFamily="34" charset="0"/>
              </a:rPr>
              <a:t> e Ospedale Bellaria)</a:t>
            </a:r>
          </a:p>
          <a:p>
            <a:endParaRPr lang="it-IT" sz="2000" dirty="0">
              <a:latin typeface="Athelas" panose="02000503000000020003" pitchFamily="2" charset="77"/>
              <a:ea typeface="Amiri" pitchFamily="2" charset="-78"/>
              <a:cs typeface="Calibri" panose="020F0502020204030204" pitchFamily="34" charset="0"/>
            </a:endParaRPr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1A2E8C-5680-2E4D-BB32-F08F599DC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3" r="1" b="6223"/>
          <a:stretch/>
        </p:blipFill>
        <p:spPr>
          <a:xfrm>
            <a:off x="5917237" y="5097294"/>
            <a:ext cx="6060733" cy="1511496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F427458-4904-E5F5-819C-5393A4AB8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34" r="-2" b="24"/>
          <a:stretch/>
        </p:blipFill>
        <p:spPr>
          <a:xfrm>
            <a:off x="214030" y="5099433"/>
            <a:ext cx="6060734" cy="1539474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010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9E78D420-154A-7B4F-86B7-B3300867A79D}"/>
              </a:ext>
            </a:extLst>
          </p:cNvPr>
          <p:cNvSpPr/>
          <p:nvPr/>
        </p:nvSpPr>
        <p:spPr>
          <a:xfrm>
            <a:off x="2907792" y="219093"/>
            <a:ext cx="637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Athelas" panose="02000503000000020003" pitchFamily="2" charset="77"/>
                <a:ea typeface="Amiri" pitchFamily="2" charset="-78"/>
                <a:cs typeface="Amiri" pitchFamily="2" charset="-78"/>
              </a:rPr>
              <a:t>Schema rotazioni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9A023DC-C7CC-BC46-93F7-98653CFD1EE3}"/>
              </a:ext>
            </a:extLst>
          </p:cNvPr>
          <p:cNvGrpSpPr/>
          <p:nvPr/>
        </p:nvGrpSpPr>
        <p:grpSpPr>
          <a:xfrm>
            <a:off x="3773481" y="1261125"/>
            <a:ext cx="4645028" cy="5174778"/>
            <a:chOff x="3773481" y="1261125"/>
            <a:chExt cx="4645028" cy="517477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8707EC9-15B9-5749-9981-25AF36FBE6BF}"/>
                </a:ext>
              </a:extLst>
            </p:cNvPr>
            <p:cNvGrpSpPr/>
            <p:nvPr/>
          </p:nvGrpSpPr>
          <p:grpSpPr>
            <a:xfrm>
              <a:off x="3773481" y="1261125"/>
              <a:ext cx="4645028" cy="5174778"/>
              <a:chOff x="3773481" y="1261125"/>
              <a:chExt cx="4645028" cy="5174778"/>
            </a:xfrm>
          </p:grpSpPr>
          <p:sp>
            <p:nvSpPr>
              <p:cNvPr id="3" name="Rettangolo con angoli arrotondati 2">
                <a:extLst>
                  <a:ext uri="{FF2B5EF4-FFF2-40B4-BE49-F238E27FC236}">
                    <a16:creationId xmlns:a16="http://schemas.microsoft.com/office/drawing/2014/main" id="{38E0D985-2BC8-2B44-B08A-4B2FF65C58FA}"/>
                  </a:ext>
                </a:extLst>
              </p:cNvPr>
              <p:cNvSpPr/>
              <p:nvPr/>
            </p:nvSpPr>
            <p:spPr>
              <a:xfrm>
                <a:off x="4021136" y="1261125"/>
                <a:ext cx="4149725" cy="858092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1°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Tronco comune, centro DNA, Neurologia pediatrica</a:t>
                </a:r>
              </a:p>
            </p:txBody>
          </p:sp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A26E2713-3481-5844-B18C-9CFBB20CFF9F}"/>
                  </a:ext>
                </a:extLst>
              </p:cNvPr>
              <p:cNvSpPr/>
              <p:nvPr/>
            </p:nvSpPr>
            <p:spPr>
              <a:xfrm>
                <a:off x="3773484" y="2590502"/>
                <a:ext cx="4645025" cy="1117898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2°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Psicopatologia infanzia e adolescenza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DNA, centro autismo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Neurologia pediatrica</a:t>
                </a:r>
              </a:p>
            </p:txBody>
          </p:sp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85D72382-CA26-8E49-BA2A-F2800B6AD8FB}"/>
                  </a:ext>
                </a:extLst>
              </p:cNvPr>
              <p:cNvSpPr/>
              <p:nvPr/>
            </p:nvSpPr>
            <p:spPr>
              <a:xfrm>
                <a:off x="3773481" y="4176489"/>
                <a:ext cx="4645024" cy="959164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3°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NPIA territoriale, neurologia pediatrica,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centro DNA, psicopatologia infanzia e adolescenza</a:t>
                </a:r>
              </a:p>
            </p:txBody>
          </p:sp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472284F4-96FC-2B46-8E71-A6584E59CD7D}"/>
                  </a:ext>
                </a:extLst>
              </p:cNvPr>
              <p:cNvSpPr/>
              <p:nvPr/>
            </p:nvSpPr>
            <p:spPr>
              <a:xfrm>
                <a:off x="4237035" y="5619308"/>
                <a:ext cx="3717926" cy="816595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4° anno: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Esperienze fuori rete </a:t>
                </a:r>
              </a:p>
              <a:p>
                <a:pPr algn="ctr"/>
                <a:r>
                  <a:rPr lang="it-IT" sz="1600" dirty="0">
                    <a:solidFill>
                      <a:schemeClr val="tx1"/>
                    </a:solidFill>
                    <a:latin typeface="Athelas" panose="02000503000000020003" pitchFamily="2" charset="77"/>
                  </a:rPr>
                  <a:t>Servizi di indirizzo </a:t>
                </a:r>
              </a:p>
            </p:txBody>
          </p:sp>
        </p:grpSp>
        <p:cxnSp>
          <p:nvCxnSpPr>
            <p:cNvPr id="8" name="Connettore 1 7">
              <a:extLst>
                <a:ext uri="{FF2B5EF4-FFF2-40B4-BE49-F238E27FC236}">
                  <a16:creationId xmlns:a16="http://schemas.microsoft.com/office/drawing/2014/main" id="{3A453E80-9513-2B43-BE40-240B666EF742}"/>
                </a:ext>
              </a:extLst>
            </p:cNvPr>
            <p:cNvCxnSpPr>
              <a:cxnSpLocks/>
              <a:stCxn id="3" idx="2"/>
              <a:endCxn id="11" idx="0"/>
            </p:cNvCxnSpPr>
            <p:nvPr/>
          </p:nvCxnSpPr>
          <p:spPr>
            <a:xfrm flipH="1">
              <a:off x="6095997" y="2119217"/>
              <a:ext cx="2" cy="47128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C63D2A27-3814-654F-AEFA-464201841A03}"/>
                </a:ext>
              </a:extLst>
            </p:cNvPr>
            <p:cNvCxnSpPr/>
            <p:nvPr/>
          </p:nvCxnSpPr>
          <p:spPr>
            <a:xfrm flipH="1">
              <a:off x="6095992" y="3692832"/>
              <a:ext cx="1" cy="4836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2AE770D5-FA0D-A84C-9E59-DDA9F6EC0A84}"/>
                </a:ext>
              </a:extLst>
            </p:cNvPr>
            <p:cNvCxnSpPr/>
            <p:nvPr/>
          </p:nvCxnSpPr>
          <p:spPr>
            <a:xfrm flipH="1">
              <a:off x="6095983" y="5113219"/>
              <a:ext cx="1" cy="48365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750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1146</Words>
  <Application>Microsoft Office PowerPoint</Application>
  <PresentationFormat>Widescreen</PresentationFormat>
  <Paragraphs>164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Athelas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Bergonzini</dc:creator>
  <cp:lastModifiedBy>Francesca Manicardi</cp:lastModifiedBy>
  <cp:revision>18</cp:revision>
  <dcterms:created xsi:type="dcterms:W3CDTF">2023-07-12T09:31:59Z</dcterms:created>
  <dcterms:modified xsi:type="dcterms:W3CDTF">2025-05-13T10:15:20Z</dcterms:modified>
</cp:coreProperties>
</file>